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6" r:id="rId4"/>
    <p:sldId id="267" r:id="rId5"/>
    <p:sldId id="281" r:id="rId6"/>
    <p:sldId id="268" r:id="rId7"/>
    <p:sldId id="269" r:id="rId8"/>
    <p:sldId id="270" r:id="rId9"/>
    <p:sldId id="275" r:id="rId10"/>
    <p:sldId id="282" r:id="rId11"/>
    <p:sldId id="272" r:id="rId12"/>
    <p:sldId id="258" r:id="rId13"/>
    <p:sldId id="259" r:id="rId14"/>
    <p:sldId id="260" r:id="rId15"/>
    <p:sldId id="262" r:id="rId16"/>
    <p:sldId id="261" r:id="rId17"/>
    <p:sldId id="263" r:id="rId18"/>
    <p:sldId id="273" r:id="rId19"/>
    <p:sldId id="274" r:id="rId20"/>
    <p:sldId id="264" r:id="rId21"/>
    <p:sldId id="26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>
        <p:scale>
          <a:sx n="78" d="100"/>
          <a:sy n="78" d="100"/>
        </p:scale>
        <p:origin x="28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984" units="cm"/>
          <inkml:channel name="Y" type="integer" max="2256" units="cm"/>
          <inkml:channel name="T" type="integer" max="2.14748E9" units="dev"/>
        </inkml:traceFormat>
        <inkml:channelProperties>
          <inkml:channelProperty channel="X" name="resolution" value="115.81396" units="1/cm"/>
          <inkml:channelProperty channel="Y" name="resolution" value="116.28866" units="1/cm"/>
          <inkml:channelProperty channel="T" name="resolution" value="1" units="1/dev"/>
        </inkml:channelProperties>
      </inkml:inkSource>
      <inkml:timestamp xml:id="ts0" timeString="2023-05-13T00:32:23.7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4089 13203 0,'0'0'0,"0"0"0,0-27 16,0 0-16,0 0 0,0-14 15,0 14-15,-14 14 0,14-1 16,-13 1-16,13-1 16,0 14-16,0 0 15,0 0-15,0 0 0,0 0 16,0 0-16,-55-27 0,-13 27 16,-13 27-16,12-27 15,-39 27 1,26 14-16,14-1 0,14 1 15,13 13-15,0-27 16,14 27-16,-14-13 0,14-14 16,-14 27-16,41-41 0,-14 14 15,1-13-15,-15-1 16,28 1-16,0 13 16,0 14-16,0 13 15,28-27-15,-15 13 0,1 14 16,27-13-16,-28 13 0,1-40 15,-14-1-15,13 14 16,15-13-16,-15 13 16,-13-27-16,14 13 0,-14 1 15,13 13-15,28 13 16,-13-13-16,26 27 0,0 0 16,14 14-1,-40-27-15,12 26 16,-26-13-16,-14 27 0,-14 1 15,14-1-15,-40-41 16,12 28-16,-12-28 16,12 28-16,-26 0 15,0-1-15,13 1 0,-14-28 16,1 14-16,-14 14 0,0-14 16,0 0-16,0-13 15,0-14-15,13 0 16,14-14-16,1 14 15,26-27-15,-27 0 0,28 0 16,13 0-16,-14 0 0,0 0 16,14 0-16,0 0 15,0 0-15,0 0 16,0 0-16,14 0 16,0 0-16,26 14 0,-12 13 15,26 27-15,-27-27 16,28 27-16,-15 14 0,-12 13 15,-28 14-15,0-1 16,-14 1-16,-27 13 16,0 0-16,1 0 15,-28 1-15,40-15 16,-12-13-16,-15-27 16,28 14-16,-27 13 15,26-40-15,-13 26 0,-27-13 16,41 0-16,-14 1 0,28-15 15,-28 1-15,27-14 16,14 0-16,0 13 16,14 1-16,27 13 0,-14 14 15,41-14-15,27 13 0,-13-13 16,0-13-16,-14-14 16,0-14-16,0-13 15,0 0-15,-55 0 16,15-13-16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984" units="cm"/>
          <inkml:channel name="Y" type="integer" max="2256" units="cm"/>
          <inkml:channel name="T" type="integer" max="2.14748E9" units="dev"/>
        </inkml:traceFormat>
        <inkml:channelProperties>
          <inkml:channelProperty channel="X" name="resolution" value="115.81396" units="1/cm"/>
          <inkml:channelProperty channel="Y" name="resolution" value="116.28866" units="1/cm"/>
          <inkml:channelProperty channel="T" name="resolution" value="1" units="1/dev"/>
        </inkml:channelProperties>
      </inkml:inkSource>
      <inkml:timestamp xml:id="ts0" timeString="2023-05-13T00:38:23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18485 9755 0,'0'0'0,"0"0"0,0 0 15,0 0-15,0 0 0,0 0 16,0 0-16,0 0 16,0 0-16,0 0 0,0 0 15,0 0-15,0 0 16,0 0-16,0 0 16,0 0-16,0 0 15,0 0-15,0 0 0,0 0 16,0 0-16,0 0 0,0 0 15,0 0-15,0 0 16,0 0-16,0 0 16,-27 0-16,13 0 15,0 0-15,1 0 16,-28 0-16,14 0 0,-28-27 16,1 27-16,-14-13 0,0 13 15,0 0-15,13 0 16,14 0-16,-13 0 15,0 0-15,26 13 16,-26 14-16,0-27 16,-1 14-16,-13-1 0,-27-13 15,13 0-15,-27-13 0,28-1 16,-42 14-16,28-27 16,-14 14-16,-13 13 15,26 0-15,-12 0 16,26 13-16,-13-13 0,-14 0 15,-14 0-15,-13-13 16,27 13-16,-27-14 0,28 14 16,12-13-16,-26 13 15,-1 0-15,1 0 16,40 13-16,-27 1 16,28-14-16,-1 0 15,1-14-15,-28 14 0,27-13 16,-27 13-16,28-14 0,12 1 15,15-1-15,27 14 16,-14-27-16,14 27 16,27 0-16,-14 0 15,14 0-15,0 0 16,0 0-16,0 0 0,0 0 16</inkml:trace>
  <inkml:trace contextRef="#ctx0" brushRef="#br0" timeOffset="10300.88">22907 10256 0,'0'0'0,"0"0"0,0 0 16,0 0-16,0 0 0,0 0 15,0 0-15,14-28 0,26 28 16,-26 0-16,40 28 16,1-28-16,-28 13 0,27 14 15,-40-13-15,0-1 0,-14-13 16,0 0-16,0 0 15,0 0-15,0 0 0,0-13 16,-14 13-16,14-14 0,-14 1 16,1-1-16,-14 1 15,27 13-15,0 0 0,-14 0 0,14 0 16,-14 0-16,1 0 16,-14-28-16,13 28 0,0-13 15,-26 13-15,26-14 0,-13 14 16,-14-13-16,41 13 15,-14-14-15,1 14 0,-14-13 16,13 13-16,-13 0 0,-28-41 16,-13 14-16,-13 0 15,-15-13-15,15 13 0,-1-14 0,14 14 16,0 0-16,0 0 16,14 13-16,-14 1 15,-1 13-15,15-27 0,-14 27 16,14 0-16,-14-14 0,0 1 15,-14-1-15,0-13 16,-27 0-16,14 0 0,27-13 0,0 26 16,0-40-16,0 27 15,27 13-15,14 14 0,-27-40 16,40 26-16,-27 14 0,14 0 16,27 0-16,-14 0 15,-27 0-15,28 0 0,-28 14 0,27 13 16,1-27-16</inkml:trace>
  <inkml:trace contextRef="#ctx0" brushRef="#br0" timeOffset="15421.802">25764 11094 0,'0'0'0,"0"0"0,0 0 16,0 0-16,0 0 0,28 13 0,-15 14 15,-13 14-15,0-1 16,0 28-16,-13-41 0,-28 0 0,-14 14 16,-13-14-16,-13 0 15,-1 13-15,-54-40 16,-55-27-16,55 0 0,-13 0 16,13 14-16,13 13 0,-13 0 15,0 0-15,68 13 16,54 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4CC26-A6B6-4B41-BFFB-9FDA5B959A0D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7EE92-A96E-4E73-A446-D54FB891B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https://tex.stackexchange.com/a/213990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7EE92-A96E-4E73-A446-D54FB891B0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0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4A7A-38AC-DE1B-B341-8D8E40DEC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B8621-054B-3411-32C3-1453EE8F5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45763-F35F-31D4-D3C3-679CBCD3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9177-F7AD-2CC8-11B1-4AA506AE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D695C-FC31-6C8E-2646-BC4EC00F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9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6068C-F314-C4C1-3313-0AAC2246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1E2B2-5B64-4CC1-3ABB-DF57646D3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14404-0345-1442-DC34-4A2590B3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B1599-1B43-DFEB-9B7F-89860861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4464E-4093-47A7-E7D4-B7ADD678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F1346-3FC7-F5B0-4DDC-1B8A188A2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CD03A-EE4F-2511-CC29-6DF4CDCC1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BD1D-362C-7561-9347-694DA97A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7025F-3893-C474-F09C-2E43C2C7C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DA805-B0BC-F16B-4800-6B0BD21B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8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B1A3-2E92-6FCA-93F0-1B857B6E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7FCEA-A66F-2AE0-D8EF-49580410D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5F955-181D-C000-9FD8-8C7BA144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B5C8B-1423-369D-A661-2F83DDC7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FC3C-B1AB-2EE5-0482-030FA2F1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1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D2B-CFAB-F50D-3550-2EFC5A22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5D2F7-F046-0040-EEF8-4DDEB9118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2EB7-81FE-9EAC-59AD-2EFC799A1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F0FA-C25B-ACD7-C87F-7B07FBECA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1FDFA-5A7E-609E-B17A-7FFFA827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6177-3CB7-6A92-2ABB-8E7278AF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6D03B-56A2-CE5D-FAE7-9A03F1BD8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B712F-096E-0AC1-589B-09307EC09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06944-F3A0-EE26-8E0D-D868BF61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3399-AC8B-EFF9-9BFE-F6FC523B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8B47F-0629-AAC8-579D-3FCFFE91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8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B95D1-9496-86D2-AECE-7D50EB99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DA09C-25B0-D121-8FFE-B601C5842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9B363-BCE5-6F03-AFFF-DFAD640F6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96142-D176-34C4-7982-23DF54E30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63A44-0002-A433-EE08-B1718B72E9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C2D17-BDA9-501C-599C-90250E72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DA6AC-E338-DB14-C63D-3EA2CE05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14F6F9-0111-9103-8B02-01A7D49D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B429-2A0A-C874-654D-61D0C619C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04312-BA23-24BF-F545-6854587D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DDC61-D0A9-4F24-AD51-34F4023B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21FBC-35CE-937C-87CD-3ABA9D9D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3273D-2021-12EB-AA5D-4C62F6D5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B7B5D-49B4-C136-2E3F-E98C95B1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427F0-A82C-81DB-B90E-7043A856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3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496CF-5799-9CF1-2431-8652C479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A06A4-84DC-E896-F1DE-62CDB1351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1F508-2E6B-A5F2-8ADE-C5F2C29CD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87AE3-EF18-7513-33D5-7B50C1E1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443FC-54D2-2EEB-5287-51ABD292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098AA-429D-ADE5-D0CD-F85BDC96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7982-06D4-B4A4-A7E7-7B65168D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E3836-8490-D8AE-CAA4-B759BB5C0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EC2B-1284-0FA8-7302-6A031479E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4412B-D3FE-C955-04BE-A60E4402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ED59A-5554-BA6B-575C-FF717049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C618E-9275-0450-5627-604F2D45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412057-B199-36DF-57ED-0A106E6F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47494-C6D8-058E-F6B6-13D63A4C1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9FBB0-598B-CB62-C2E7-67E7DFE2B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7E41E-264A-45A2-BA69-839D644F4851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CB34F-9461-D0C1-5965-B9C02039D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C578A-97BF-6B24-4C0F-8048B0CF6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0A96-509B-4B5E-B413-CAC6B9F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3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B738-FEF3-62A5-A627-DCB19191F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MakeItFit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0D821-6816-E8BF-875C-954B899EC1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theoretician tries really hard to code in LaTeX.</a:t>
            </a:r>
          </a:p>
          <a:p>
            <a:endParaRPr lang="en-US" dirty="0"/>
          </a:p>
          <a:p>
            <a:r>
              <a:rPr lang="en-US" dirty="0"/>
              <a:t>Robbie Weber</a:t>
            </a:r>
          </a:p>
        </p:txBody>
      </p:sp>
    </p:spTree>
    <p:extLst>
      <p:ext uri="{BB962C8B-B14F-4D97-AF65-F5344CB8AC3E}">
        <p14:creationId xmlns:p14="http://schemas.microsoft.com/office/powerpoint/2010/main" val="336131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82B9-1737-43C9-B4FC-684B60ED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Communities Who Hate Page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D72AF-EEF3-C1DB-15E5-415A852FF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Schoolers (pre-2023)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F71B6-1201-07A0-217A-E6EFE25FA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985"/>
          <a:stretch/>
        </p:blipFill>
        <p:spPr>
          <a:xfrm>
            <a:off x="20960" y="2635102"/>
            <a:ext cx="12096776" cy="31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050F-A4E8-754D-8F6A-E8437DA0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1DE16-125F-3BA8-C98F-BB16DE1A1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periods with larger periods</a:t>
            </a:r>
            <a:r>
              <a:rPr lang="en-US" sz="3200" dirty="0"/>
              <a:t>.</a:t>
            </a:r>
          </a:p>
          <a:p>
            <a:pPr lvl="1"/>
            <a:r>
              <a:rPr lang="en-US" dirty="0"/>
              <a:t>Completely imperceptible</a:t>
            </a:r>
            <a:r>
              <a:rPr lang="en-US" sz="2800" dirty="0"/>
              <a:t>.</a:t>
            </a:r>
            <a:r>
              <a:rPr lang="en-US" dirty="0"/>
              <a:t> See? You didn’t notice</a:t>
            </a:r>
            <a:r>
              <a:rPr lang="en-US" sz="2800" dirty="0"/>
              <a:t>.</a:t>
            </a:r>
            <a:r>
              <a:rPr lang="en-US" dirty="0"/>
              <a:t> But it makes things just a bit longer</a:t>
            </a:r>
            <a:r>
              <a:rPr lang="en-US" sz="2800" dirty="0"/>
              <a:t>.</a:t>
            </a:r>
          </a:p>
          <a:p>
            <a:r>
              <a:rPr lang="en-US" dirty="0"/>
              <a:t>Never use abbreviations</a:t>
            </a:r>
            <a:r>
              <a:rPr lang="en-US" sz="3200" dirty="0"/>
              <a:t>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This is the conference on research which is Potentially Computer Science</a:t>
            </a:r>
            <a:r>
              <a:rPr lang="en-US" sz="2800" dirty="0"/>
              <a:t>.</a:t>
            </a:r>
          </a:p>
          <a:p>
            <a:pPr lvl="1"/>
            <a:r>
              <a:rPr lang="en-US" dirty="0"/>
              <a:t>We are at the University of Washington (not just UW)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9A64A-7B77-DAC2-53C6-2CEB475975EA}"/>
              </a:ext>
            </a:extLst>
          </p:cNvPr>
          <p:cNvSpPr/>
          <p:nvPr/>
        </p:nvSpPr>
        <p:spPr>
          <a:xfrm>
            <a:off x="7677150" y="5210175"/>
            <a:ext cx="4114800" cy="128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Our strategy?</a:t>
            </a:r>
          </a:p>
          <a:p>
            <a:pPr algn="ctr"/>
            <a:r>
              <a:rPr lang="en-US" sz="2800" dirty="0"/>
              <a:t>Reverse these strategies.</a:t>
            </a:r>
          </a:p>
        </p:txBody>
      </p:sp>
    </p:spTree>
    <p:extLst>
      <p:ext uri="{BB962C8B-B14F-4D97-AF65-F5344CB8AC3E}">
        <p14:creationId xmlns:p14="http://schemas.microsoft.com/office/powerpoint/2010/main" val="31492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C5B2-5583-01CA-7570-000B08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B9533-697B-4989-D8BA-B0742D359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C4BEC-2245-FB14-4BD0-4A5DEA09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810780"/>
            <a:ext cx="10272712" cy="5682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88AFDB-D1C2-E9C9-B64F-06B4FB2FE6B3}"/>
                  </a:ext>
                </a:extLst>
              </p:cNvPr>
              <p:cNvSpPr/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Initial State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3200" dirty="0"/>
                  <a:t> lines on page 7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88AFDB-D1C2-E9C9-B64F-06B4FB2FE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  <a:blipFill>
                <a:blip r:embed="rId3"/>
                <a:stretch>
                  <a:fillRect t="-13208" r="-373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30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E9796-585D-67B4-2834-FD504092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\tiny periods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F20FD-36F5-FC67-1618-BBDDF0BC1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F08BF-4A5F-6CA6-F137-5A648EE3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66" y="1825625"/>
            <a:ext cx="11285364" cy="1854186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6D34D69-92C4-07BA-C283-B2BBDE87A914}"/>
              </a:ext>
            </a:extLst>
          </p:cNvPr>
          <p:cNvSpPr/>
          <p:nvPr/>
        </p:nvSpPr>
        <p:spPr>
          <a:xfrm>
            <a:off x="6534150" y="3813962"/>
            <a:ext cx="3895725" cy="742950"/>
          </a:xfrm>
          <a:prstGeom prst="wedgeRectCallout">
            <a:avLst>
              <a:gd name="adj1" fmla="val -36970"/>
              <a:gd name="adj2" fmla="val -906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smol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49AF-C1E0-0C60-60CB-6416BEF9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C81B9-EC4B-A376-0C65-B8814AF32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5651C-89DA-4A0A-7897-E198887D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61" y="853885"/>
            <a:ext cx="9697002" cy="5323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1FBA668-47AE-789D-45F7-8FD17283070C}"/>
                  </a:ext>
                </a:extLst>
              </p:cNvPr>
              <p:cNvSpPr/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\tiny periods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800" dirty="0"/>
                  <a:t> lines on page 7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1FBA668-47AE-789D-45F7-8FD172830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  <a:blipFill>
                <a:blip r:embed="rId3"/>
                <a:stretch>
                  <a:fillRect t="-5031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52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5F06-AF11-7020-9D48-F1732AD9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\huge periods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51581-36F3-148E-4A23-5AF3440D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6D157-E4C8-70D7-9700-10624375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2600326"/>
            <a:ext cx="11398370" cy="2185987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0613E8D-CB6D-AFAC-4287-C97734BF8F1C}"/>
              </a:ext>
            </a:extLst>
          </p:cNvPr>
          <p:cNvSpPr/>
          <p:nvPr/>
        </p:nvSpPr>
        <p:spPr>
          <a:xfrm>
            <a:off x="7324725" y="4833937"/>
            <a:ext cx="2543175" cy="819151"/>
          </a:xfrm>
          <a:prstGeom prst="wedgeRectCallout">
            <a:avLst>
              <a:gd name="adj1" fmla="val -47050"/>
              <a:gd name="adj2" fmla="val -73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Emphatic.</a:t>
            </a:r>
          </a:p>
        </p:txBody>
      </p:sp>
    </p:spTree>
    <p:extLst>
      <p:ext uri="{BB962C8B-B14F-4D97-AF65-F5344CB8AC3E}">
        <p14:creationId xmlns:p14="http://schemas.microsoft.com/office/powerpoint/2010/main" val="391653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4840-78C2-E53E-EAD7-B832B3B08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97196-06A6-872C-2D04-4F172545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D0BB2-5934-0865-7E87-438E2F609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9" y="538894"/>
            <a:ext cx="11472862" cy="5953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81C2F6-DF85-0BC0-2F44-1C66EB1234DF}"/>
                  </a:ext>
                </a:extLst>
              </p:cNvPr>
              <p:cNvSpPr/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\huge periods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800" dirty="0"/>
                  <a:t> lines on page 7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81C2F6-DF85-0BC0-2F44-1C66EB123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  <a:blipFill>
                <a:blip r:embed="rId3"/>
                <a:stretch>
                  <a:fillRect t="-5031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38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97CE-E821-BB92-7E92-AF6FDEEF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6B088-3040-986C-F48A-796BC4D1D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Messing with fonts on periods also alters end-of-sentence spacing.</a:t>
            </a:r>
          </a:p>
          <a:p>
            <a:pPr lvl="1"/>
            <a:r>
              <a:rPr lang="en-US" dirty="0"/>
              <a:t>In a not useful 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80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050F-A4E8-754D-8F6A-E8437DA0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1DE16-125F-3BA8-C98F-BB16DE1A1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periods with larger periods</a:t>
            </a:r>
            <a:r>
              <a:rPr lang="en-US" sz="3200" dirty="0"/>
              <a:t>.</a:t>
            </a:r>
          </a:p>
          <a:p>
            <a:pPr lvl="1"/>
            <a:r>
              <a:rPr lang="en-US" dirty="0"/>
              <a:t>Completely imperceptible</a:t>
            </a:r>
            <a:r>
              <a:rPr lang="en-US" sz="2800" dirty="0"/>
              <a:t>.</a:t>
            </a:r>
            <a:r>
              <a:rPr lang="en-US" dirty="0"/>
              <a:t> See? You didn’t notice</a:t>
            </a:r>
            <a:r>
              <a:rPr lang="en-US" sz="2800" dirty="0"/>
              <a:t>.</a:t>
            </a:r>
            <a:r>
              <a:rPr lang="en-US" dirty="0"/>
              <a:t> But it makes things just a bit longer</a:t>
            </a:r>
            <a:r>
              <a:rPr lang="en-US" sz="2800" dirty="0"/>
              <a:t>.</a:t>
            </a:r>
          </a:p>
          <a:p>
            <a:r>
              <a:rPr lang="en-US" sz="3200" dirty="0"/>
              <a:t>Never use abbreviations. </a:t>
            </a:r>
          </a:p>
          <a:p>
            <a:pPr lvl="1"/>
            <a:r>
              <a:rPr lang="en-US" sz="2800" dirty="0"/>
              <a:t>This is the conference on research which is Potentially Computer Science.</a:t>
            </a:r>
          </a:p>
          <a:p>
            <a:pPr lvl="1"/>
            <a:r>
              <a:rPr lang="en-US" sz="2800" dirty="0"/>
              <a:t>We are at the University of Washington (not just UW)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9A64A-7B77-DAC2-53C6-2CEB475975EA}"/>
              </a:ext>
            </a:extLst>
          </p:cNvPr>
          <p:cNvSpPr/>
          <p:nvPr/>
        </p:nvSpPr>
        <p:spPr>
          <a:xfrm>
            <a:off x="7677150" y="5210175"/>
            <a:ext cx="4114800" cy="1282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Our strategy?</a:t>
            </a:r>
          </a:p>
          <a:p>
            <a:pPr algn="ctr"/>
            <a:r>
              <a:rPr lang="en-US" sz="2800" dirty="0"/>
              <a:t>Reverse these strategies.</a:t>
            </a:r>
          </a:p>
        </p:txBody>
      </p:sp>
    </p:spTree>
    <p:extLst>
      <p:ext uri="{BB962C8B-B14F-4D97-AF65-F5344CB8AC3E}">
        <p14:creationId xmlns:p14="http://schemas.microsoft.com/office/powerpoint/2010/main" val="838031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89D5-A98A-A362-0073-692EA7F2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LuaLaTex</a:t>
            </a:r>
            <a:r>
              <a:rPr lang="en-US" dirty="0"/>
              <a:t>, a superior find-and-replace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422BC-7249-F02F-A6FE-B6FBF5699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8A2E7-1D6E-96C0-B170-C405C16D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825625"/>
            <a:ext cx="10032653" cy="435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07621B-7B8E-434C-B839-6DE9E3E35F37}"/>
                  </a:ext>
                </a:extLst>
              </p14:cNvPr>
              <p14:cNvContentPartPr/>
              <p14:nvPr/>
            </p14:nvContentPartPr>
            <p14:xfrm>
              <a:off x="5091840" y="3419280"/>
              <a:ext cx="4198320" cy="711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07621B-7B8E-434C-B839-6DE9E3E35F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2480" y="3409920"/>
                <a:ext cx="4217040" cy="72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228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48CF-2D85-995F-B559-F0B49BA9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No page limits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CD3162-7231-7FBC-00D6-5E16FF9F3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2478"/>
            <a:ext cx="10515600" cy="1416522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A79F96F-853C-2307-4475-89B22F77C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6" r="18695" b="48074"/>
          <a:stretch/>
        </p:blipFill>
        <p:spPr>
          <a:xfrm>
            <a:off x="380999" y="3864022"/>
            <a:ext cx="11591714" cy="30305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BB9FF80-5990-A240-D2E3-A20C153AF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6" r="82647" b="48074"/>
          <a:stretch/>
        </p:blipFill>
        <p:spPr>
          <a:xfrm>
            <a:off x="3699325" y="4421649"/>
            <a:ext cx="4955063" cy="60697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6D9BB0A-A630-9559-E327-5214B5A32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36146" r="82647" b="48074"/>
          <a:stretch/>
        </p:blipFill>
        <p:spPr>
          <a:xfrm>
            <a:off x="2580599" y="5349977"/>
            <a:ext cx="7030801" cy="13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6038-8305-917C-4F80-4AA414BA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C5A7-6ECA-54C9-1308-C18A1D7F0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D56F7-BAE2-B818-DF8F-B939A327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7" y="1858474"/>
            <a:ext cx="12104533" cy="3141051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D911268-1EE6-D6C9-4A50-C0B9AE3FE018}"/>
              </a:ext>
            </a:extLst>
          </p:cNvPr>
          <p:cNvSpPr/>
          <p:nvPr/>
        </p:nvSpPr>
        <p:spPr>
          <a:xfrm>
            <a:off x="5467350" y="4543426"/>
            <a:ext cx="3505200" cy="1066800"/>
          </a:xfrm>
          <a:prstGeom prst="wedgeRectCallout">
            <a:avLst>
              <a:gd name="adj1" fmla="val -51268"/>
              <a:gd name="adj2" fmla="val -789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Hip!</a:t>
            </a:r>
          </a:p>
        </p:txBody>
      </p:sp>
    </p:spTree>
    <p:extLst>
      <p:ext uri="{BB962C8B-B14F-4D97-AF65-F5344CB8AC3E}">
        <p14:creationId xmlns:p14="http://schemas.microsoft.com/office/powerpoint/2010/main" val="30374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DE1A-78C2-B488-8F12-B65ADB9B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not short enough? Add more!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2874-7261-FB4D-9382-84E42A728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C1F57-DF22-0375-24E3-9E5F4CA1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3350"/>
            <a:ext cx="9622512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0FA3-B1C4-A26D-05DA-AB8FE8D8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Happen Everywhere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0011-3C00-C21D-61A1-9101D8C22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F6927-0640-8A41-E27F-C8DA8B39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78" y="1825625"/>
            <a:ext cx="11629928" cy="31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38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F60D-E5E5-FDB1-6ED1-85C6174A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EA80E-7E32-2672-9C90-7A61935A5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7ECF0-80A3-BF88-48D3-831CA3A5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0" y="228600"/>
            <a:ext cx="11063120" cy="6015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9D2E784-324D-FDED-E8C4-0A9689A0D5AA}"/>
                  </a:ext>
                </a:extLst>
              </p:cNvPr>
              <p:cNvSpPr/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Final State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/>
                  <a:t> lines on page 7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9D2E784-324D-FDED-E8C4-0A9689A0D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  <a:blipFill>
                <a:blip r:embed="rId3"/>
                <a:stretch>
                  <a:fillRect t="-13208" r="-373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092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7E35-7B9B-DCA9-3263-0B6A9C98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C8C2-B677-7EEC-4000-F75369C66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let a theoretician write LaTeX code.</a:t>
            </a:r>
          </a:p>
          <a:p>
            <a:r>
              <a:rPr lang="en-US" dirty="0"/>
              <a:t>Periods are sacrosanct, do not alter their sizes or spacing.</a:t>
            </a:r>
          </a:p>
          <a:p>
            <a:r>
              <a:rPr lang="en-US" dirty="0" err="1"/>
              <a:t>Abbrevs</a:t>
            </a:r>
            <a:r>
              <a:rPr lang="en-US" dirty="0"/>
              <a:t>. are the real best way to make things fit. </a:t>
            </a:r>
          </a:p>
        </p:txBody>
      </p:sp>
    </p:spTree>
    <p:extLst>
      <p:ext uri="{BB962C8B-B14F-4D97-AF65-F5344CB8AC3E}">
        <p14:creationId xmlns:p14="http://schemas.microsoft.com/office/powerpoint/2010/main" val="2256765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90BC-C167-0570-8AE9-C2C90B11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E2EB7-3692-FDBD-8722-A7FBDD1A1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91567-CB99-6E9F-F5EB-59AA0DA7F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36" y="4305249"/>
            <a:ext cx="7360028" cy="1981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5E9A9-2B77-3727-4C6F-7869DBB3B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6" y="1860373"/>
            <a:ext cx="7017111" cy="24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6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AB84-40FB-BDB7-635C-DA42E19A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Theory Paper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8D46BE-DF16-4564-AB39-81A40CAC6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66" y="1825625"/>
            <a:ext cx="9182268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52A8E-8494-40FA-A43F-00A14CC1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690688"/>
            <a:ext cx="1102995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0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906FA-32B2-470F-E796-3112941D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Ed: Strict Page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379C8-94CA-93AD-AF42-E7C4A4B35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FD238-E076-D5A7-86BB-1AD110023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5" y="1698626"/>
            <a:ext cx="11787310" cy="132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E5E87-BFB0-5143-3390-9D4E36D69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69" r="39306" b="71737"/>
          <a:stretch/>
        </p:blipFill>
        <p:spPr>
          <a:xfrm>
            <a:off x="2818270" y="3359150"/>
            <a:ext cx="6733403" cy="107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ED186-F174-5E48-F067-E6A4ED48F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69" r="52302" b="71737"/>
          <a:stretch/>
        </p:blipFill>
        <p:spPr>
          <a:xfrm>
            <a:off x="3989845" y="4671956"/>
            <a:ext cx="3506330" cy="16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C5B2-5583-01CA-7570-000B08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B9533-697B-4989-D8BA-B0742D359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C4BEC-2245-FB14-4BD0-4A5DEA09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810780"/>
            <a:ext cx="10272712" cy="5682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88AFDB-D1C2-E9C9-B64F-06B4FB2FE6B3}"/>
                  </a:ext>
                </a:extLst>
              </p:cNvPr>
              <p:cNvSpPr/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Initial State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3200" dirty="0"/>
                  <a:t> lines on page 7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88AFDB-D1C2-E9C9-B64F-06B4FB2FE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325" y="2571750"/>
                <a:ext cx="3257550" cy="957263"/>
              </a:xfrm>
              <a:prstGeom prst="rect">
                <a:avLst/>
              </a:prstGeom>
              <a:blipFill>
                <a:blip r:embed="rId3"/>
                <a:stretch>
                  <a:fillRect t="-13208" r="-373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999B42-0305-48A3-8BB2-8CD1515515B9}"/>
                  </a:ext>
                </a:extLst>
              </p14:cNvPr>
              <p14:cNvContentPartPr/>
              <p14:nvPr/>
            </p14:nvContentPartPr>
            <p14:xfrm>
              <a:off x="854640" y="4670280"/>
              <a:ext cx="617760" cy="1713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999B42-0305-48A3-8BB2-8CD1515515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5280" y="4660920"/>
                <a:ext cx="636480" cy="17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023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F588-640C-CE2E-C1B9-836AE19B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E251-C3E7-4715-D3C3-55B99B8B2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EB436-CC52-0376-5035-286C9A8D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701548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4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98FE-A664-5E65-CEB6-71D7793E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89EA-07D2-3720-88AD-10C6DD85E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7BB5D-6FE4-5296-58C3-E77E74F5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13" y="1589053"/>
            <a:ext cx="10657219" cy="45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F07F-F969-7956-ECF1-99EFEA4A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 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AEA4-AEBF-0145-1A97-D0F13B923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B116F-9E34-4D40-5434-542160FD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6" y="1825624"/>
            <a:ext cx="11265591" cy="2422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4CEFE-45B6-7A24-D249-32949EF4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9" t="75459" r="49482" b="13925"/>
          <a:stretch/>
        </p:blipFill>
        <p:spPr>
          <a:xfrm>
            <a:off x="805025" y="4943476"/>
            <a:ext cx="10482425" cy="7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3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82B9-1737-43C9-B4FC-684B60ED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Communities Who Hate Page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D72AF-EEF3-C1DB-15E5-415A852FF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Schoolers</a:t>
            </a:r>
          </a:p>
        </p:txBody>
      </p:sp>
    </p:spTree>
    <p:extLst>
      <p:ext uri="{BB962C8B-B14F-4D97-AF65-F5344CB8AC3E}">
        <p14:creationId xmlns:p14="http://schemas.microsoft.com/office/powerpoint/2010/main" val="3239245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312</Words>
  <Application>Microsoft Office PowerPoint</Application>
  <PresentationFormat>Widescreen</PresentationFormat>
  <Paragraphs>58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MakeItFit</vt:lpstr>
      <vt:lpstr>Theory: No page limits</vt:lpstr>
      <vt:lpstr>Sample Theory Paper</vt:lpstr>
      <vt:lpstr>CS Ed: Strict Page Limits</vt:lpstr>
      <vt:lpstr>PowerPoint Presentation</vt:lpstr>
      <vt:lpstr>Prior Work</vt:lpstr>
      <vt:lpstr>More Prior Work</vt:lpstr>
      <vt:lpstr>Even More Prior Work</vt:lpstr>
      <vt:lpstr>Other Communities Who Hate Page Limits</vt:lpstr>
      <vt:lpstr>Other Communities Who Hate Page Limits</vt:lpstr>
      <vt:lpstr>High School Strategies</vt:lpstr>
      <vt:lpstr>PowerPoint Presentation</vt:lpstr>
      <vt:lpstr>\tiny periods</vt:lpstr>
      <vt:lpstr>PowerPoint Presentation</vt:lpstr>
      <vt:lpstr>\huge periods</vt:lpstr>
      <vt:lpstr>PowerPoint Presentation</vt:lpstr>
      <vt:lpstr>Lessons?</vt:lpstr>
      <vt:lpstr>High School Strategies</vt:lpstr>
      <vt:lpstr>LuaLaTex, a superior find-and-replace</vt:lpstr>
      <vt:lpstr>PowerPoint Presentation</vt:lpstr>
      <vt:lpstr>Still not short enough? Add more!</vt:lpstr>
      <vt:lpstr>Changes Happen Everywhere</vt:lpstr>
      <vt:lpstr>PowerPoint Presentation</vt:lpstr>
      <vt:lpstr>What Have We Learned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Weber</dc:creator>
  <cp:lastModifiedBy>rtweber2</cp:lastModifiedBy>
  <cp:revision>7</cp:revision>
  <dcterms:created xsi:type="dcterms:W3CDTF">2023-05-12T03:04:06Z</dcterms:created>
  <dcterms:modified xsi:type="dcterms:W3CDTF">2023-05-13T01:03:48Z</dcterms:modified>
</cp:coreProperties>
</file>